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805F63-5622-4409-BB3C-8873718ED030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4B18937-BF1C-489D-A1E9-F73377E40793}">
      <dgm:prSet phldrT="[Texto]"/>
      <dgm:spPr/>
      <dgm:t>
        <a:bodyPr/>
        <a:lstStyle/>
        <a:p>
          <a:r>
            <a:rPr lang="es-MX" b="1" dirty="0" smtClean="0"/>
            <a:t>Lo propio</a:t>
          </a:r>
          <a:endParaRPr lang="es-MX" b="1" dirty="0"/>
        </a:p>
      </dgm:t>
    </dgm:pt>
    <dgm:pt modelId="{13D64D30-3C6B-471B-93D0-783DF4F8D062}" type="parTrans" cxnId="{8AD79695-20A2-430B-AFD3-72EDF66891EB}">
      <dgm:prSet/>
      <dgm:spPr/>
      <dgm:t>
        <a:bodyPr/>
        <a:lstStyle/>
        <a:p>
          <a:endParaRPr lang="es-MX"/>
        </a:p>
      </dgm:t>
    </dgm:pt>
    <dgm:pt modelId="{77F74F61-2396-4681-B924-529302B5654E}" type="sibTrans" cxnId="{8AD79695-20A2-430B-AFD3-72EDF66891EB}">
      <dgm:prSet/>
      <dgm:spPr/>
      <dgm:t>
        <a:bodyPr/>
        <a:lstStyle/>
        <a:p>
          <a:endParaRPr lang="es-MX"/>
        </a:p>
      </dgm:t>
    </dgm:pt>
    <dgm:pt modelId="{B5B6DE1F-0D34-4F2A-815E-3AEEEA663D57}">
      <dgm:prSet phldrT="[Texto]"/>
      <dgm:spPr/>
      <dgm:t>
        <a:bodyPr/>
        <a:lstStyle/>
        <a:p>
          <a:r>
            <a:rPr lang="es-MX" b="1" dirty="0" smtClean="0"/>
            <a:t>Lo otro</a:t>
          </a:r>
          <a:endParaRPr lang="es-MX" b="1" dirty="0"/>
        </a:p>
      </dgm:t>
    </dgm:pt>
    <dgm:pt modelId="{39D76C89-1D89-4730-BE59-14F8F77704F6}" type="parTrans" cxnId="{DB51D788-DBB9-4264-B4B9-F369B2D1F9B3}">
      <dgm:prSet/>
      <dgm:spPr/>
      <dgm:t>
        <a:bodyPr/>
        <a:lstStyle/>
        <a:p>
          <a:endParaRPr lang="es-MX"/>
        </a:p>
      </dgm:t>
    </dgm:pt>
    <dgm:pt modelId="{076AD1FA-8A5D-4113-900B-279191768A40}" type="sibTrans" cxnId="{DB51D788-DBB9-4264-B4B9-F369B2D1F9B3}">
      <dgm:prSet/>
      <dgm:spPr/>
      <dgm:t>
        <a:bodyPr/>
        <a:lstStyle/>
        <a:p>
          <a:endParaRPr lang="es-MX"/>
        </a:p>
      </dgm:t>
    </dgm:pt>
    <dgm:pt modelId="{8FF93BBE-069B-4AEF-9FB9-88CD5D7D09D9}" type="pres">
      <dgm:prSet presAssocID="{83805F63-5622-4409-BB3C-8873718ED03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B6F2873-9C96-4530-906C-A22B7F777371}" type="pres">
      <dgm:prSet presAssocID="{44B18937-BF1C-489D-A1E9-F73377E4079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40DE33-E8B8-4E40-BE24-499036612DAC}" type="pres">
      <dgm:prSet presAssocID="{B5B6DE1F-0D34-4F2A-815E-3AEEEA663D57}" presName="arrow" presStyleLbl="node1" presStyleIdx="1" presStyleCnt="2" custRadScaleRad="100877" custRadScaleInc="-41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AD79695-20A2-430B-AFD3-72EDF66891EB}" srcId="{83805F63-5622-4409-BB3C-8873718ED030}" destId="{44B18937-BF1C-489D-A1E9-F73377E40793}" srcOrd="0" destOrd="0" parTransId="{13D64D30-3C6B-471B-93D0-783DF4F8D062}" sibTransId="{77F74F61-2396-4681-B924-529302B5654E}"/>
    <dgm:cxn modelId="{E99FF8FB-3715-4AD9-BD92-FE47E3C3B70E}" type="presOf" srcId="{44B18937-BF1C-489D-A1E9-F73377E40793}" destId="{6B6F2873-9C96-4530-906C-A22B7F777371}" srcOrd="0" destOrd="0" presId="urn:microsoft.com/office/officeart/2005/8/layout/arrow5"/>
    <dgm:cxn modelId="{FC20BA4D-C2FC-495A-876E-DBD0CC1966FC}" type="presOf" srcId="{83805F63-5622-4409-BB3C-8873718ED030}" destId="{8FF93BBE-069B-4AEF-9FB9-88CD5D7D09D9}" srcOrd="0" destOrd="0" presId="urn:microsoft.com/office/officeart/2005/8/layout/arrow5"/>
    <dgm:cxn modelId="{F7719BCE-9BF9-4BE5-8BE3-0DE35FE3A033}" type="presOf" srcId="{B5B6DE1F-0D34-4F2A-815E-3AEEEA663D57}" destId="{1C40DE33-E8B8-4E40-BE24-499036612DAC}" srcOrd="0" destOrd="0" presId="urn:microsoft.com/office/officeart/2005/8/layout/arrow5"/>
    <dgm:cxn modelId="{DB51D788-DBB9-4264-B4B9-F369B2D1F9B3}" srcId="{83805F63-5622-4409-BB3C-8873718ED030}" destId="{B5B6DE1F-0D34-4F2A-815E-3AEEEA663D57}" srcOrd="1" destOrd="0" parTransId="{39D76C89-1D89-4730-BE59-14F8F77704F6}" sibTransId="{076AD1FA-8A5D-4113-900B-279191768A40}"/>
    <dgm:cxn modelId="{DDBDFAE2-7102-40F5-B3DF-1F3E5B7CC277}" type="presParOf" srcId="{8FF93BBE-069B-4AEF-9FB9-88CD5D7D09D9}" destId="{6B6F2873-9C96-4530-906C-A22B7F777371}" srcOrd="0" destOrd="0" presId="urn:microsoft.com/office/officeart/2005/8/layout/arrow5"/>
    <dgm:cxn modelId="{831210EE-8E7B-466E-AC5F-CEB167101C26}" type="presParOf" srcId="{8FF93BBE-069B-4AEF-9FB9-88CD5D7D09D9}" destId="{1C40DE33-E8B8-4E40-BE24-499036612DA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Arial Rounded MT Bold" panose="020F0704030504030204" pitchFamily="34" charset="0"/>
              </a:rPr>
              <a:t>Pluralidad epistémica y diálogo de saberes</a:t>
            </a:r>
            <a:br>
              <a:rPr lang="es-MX" dirty="0" smtClean="0">
                <a:latin typeface="Arial Rounded MT Bold" panose="020F0704030504030204" pitchFamily="34" charset="0"/>
              </a:rPr>
            </a:br>
            <a:endParaRPr lang="es-MX" dirty="0">
              <a:latin typeface="Arial Rounded MT Bold" panose="020F07040305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10258520" cy="861420"/>
          </a:xfrm>
        </p:spPr>
        <p:txBody>
          <a:bodyPr>
            <a:noAutofit/>
          </a:bodyPr>
          <a:lstStyle/>
          <a:p>
            <a:pPr algn="ctr"/>
            <a:r>
              <a:rPr lang="es-MX" sz="2800" cap="none" dirty="0" smtClean="0">
                <a:latin typeface="Arial Rounded MT Bold" panose="020F0704030504030204" pitchFamily="34" charset="0"/>
              </a:rPr>
              <a:t>Marcela Tovar Gómez</a:t>
            </a:r>
          </a:p>
          <a:p>
            <a:pPr algn="ctr"/>
            <a:r>
              <a:rPr lang="es-MX" sz="2800" cap="none" dirty="0" smtClean="0">
                <a:latin typeface="Arial Rounded MT Bold" panose="020F0704030504030204" pitchFamily="34" charset="0"/>
              </a:rPr>
              <a:t>Universidad Pedagógica Nacional</a:t>
            </a:r>
            <a:endParaRPr lang="es-MX" sz="2800" cap="none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67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Rounded MT Bold" panose="020F0704030504030204" pitchFamily="34" charset="0"/>
              </a:rPr>
              <a:t>La interacción entre </a:t>
            </a:r>
            <a:r>
              <a:rPr lang="es-MX" dirty="0" smtClean="0"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iguales</a:t>
            </a:r>
            <a:endParaRPr lang="es-MX" dirty="0">
              <a:latin typeface="Arial Rounded MT Bold" panose="020F07040305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Arial Rounded MT Bold" panose="020F0704030504030204" pitchFamily="34" charset="0"/>
              </a:rPr>
              <a:t>Reconocer al otro como sujeto epistémico</a:t>
            </a:r>
          </a:p>
          <a:p>
            <a:r>
              <a:rPr lang="es-MX" sz="3200" dirty="0" smtClean="0">
                <a:latin typeface="Arial Rounded MT Bold" panose="020F0704030504030204" pitchFamily="34" charset="0"/>
              </a:rPr>
              <a:t>Con prácticas legítimas porque son históricas</a:t>
            </a:r>
          </a:p>
          <a:p>
            <a:r>
              <a:rPr lang="es-MX" sz="3200" dirty="0" smtClean="0">
                <a:latin typeface="Arial Rounded MT Bold" panose="020F0704030504030204" pitchFamily="34" charset="0"/>
              </a:rPr>
              <a:t>Que implican una noción de lo real </a:t>
            </a:r>
          </a:p>
          <a:p>
            <a:r>
              <a:rPr lang="es-MX" sz="3200" dirty="0" smtClean="0">
                <a:latin typeface="Arial Rounded MT Bold" panose="020F0704030504030204" pitchFamily="34" charset="0"/>
              </a:rPr>
              <a:t>Que refleja cómo ha construido su ser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32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Rounded MT Bold" panose="020F0704030504030204" pitchFamily="34" charset="0"/>
              </a:rPr>
              <a:t>¿Cómo formar para el diálogo?</a:t>
            </a:r>
            <a:endParaRPr lang="es-MX" dirty="0">
              <a:latin typeface="Arial Rounded MT Bold" panose="020F07040305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2800" dirty="0" smtClean="0">
                <a:latin typeface="Arial Rounded MT Bold" panose="020F0704030504030204" pitchFamily="34" charset="0"/>
              </a:rPr>
              <a:t>Reconocer estilos de vida y referentes epistémicos propios</a:t>
            </a:r>
          </a:p>
          <a:p>
            <a:r>
              <a:rPr lang="es-MX" sz="2800" dirty="0" smtClean="0">
                <a:latin typeface="Arial Rounded MT Bold" panose="020F0704030504030204" pitchFamily="34" charset="0"/>
              </a:rPr>
              <a:t>Evidenciar las estructuras conceptuales subyacentes</a:t>
            </a:r>
          </a:p>
          <a:p>
            <a:r>
              <a:rPr lang="es-MX" sz="2800" dirty="0" smtClean="0">
                <a:latin typeface="Arial Rounded MT Bold" panose="020F0704030504030204" pitchFamily="34" charset="0"/>
              </a:rPr>
              <a:t>Implicar a las personas en la reflexión y formulación conceptual</a:t>
            </a:r>
          </a:p>
          <a:p>
            <a:r>
              <a:rPr lang="es-MX" sz="2800" dirty="0" smtClean="0">
                <a:latin typeface="Arial Rounded MT Bold" panose="020F0704030504030204" pitchFamily="34" charset="0"/>
              </a:rPr>
              <a:t>Implicar a las personas en la reflexión de </a:t>
            </a:r>
            <a:r>
              <a:rPr lang="es-MX" sz="2800" u="sng" dirty="0" smtClean="0">
                <a:latin typeface="Arial Rounded MT Bold" panose="020F0704030504030204" pitchFamily="34" charset="0"/>
              </a:rPr>
              <a:t>lo otro </a:t>
            </a:r>
            <a:r>
              <a:rPr lang="es-MX" sz="2800" dirty="0" smtClean="0">
                <a:latin typeface="Arial Rounded MT Bold" panose="020F0704030504030204" pitchFamily="34" charset="0"/>
              </a:rPr>
              <a:t>como </a:t>
            </a:r>
            <a:r>
              <a:rPr lang="es-MX" sz="2800" u="sng" dirty="0" smtClean="0">
                <a:latin typeface="Arial Rounded MT Bold" panose="020F0704030504030204" pitchFamily="34" charset="0"/>
              </a:rPr>
              <a:t>otro</a:t>
            </a:r>
            <a:endParaRPr lang="es-MX" sz="2800" u="sng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26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Rounded MT Bold" panose="020F0704030504030204" pitchFamily="34" charset="0"/>
              </a:rPr>
              <a:t>Hermenéutica </a:t>
            </a:r>
            <a:r>
              <a:rPr lang="es-MX" dirty="0" err="1" smtClean="0">
                <a:latin typeface="Arial Rounded MT Bold" panose="020F0704030504030204" pitchFamily="34" charset="0"/>
              </a:rPr>
              <a:t>diatópica</a:t>
            </a:r>
            <a:endParaRPr lang="es-MX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718469"/>
              </p:ext>
            </p:extLst>
          </p:nvPr>
        </p:nvGraphicFramePr>
        <p:xfrm>
          <a:off x="1155700" y="2603500"/>
          <a:ext cx="8824913" cy="3298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ipse 4"/>
          <p:cNvSpPr/>
          <p:nvPr/>
        </p:nvSpPr>
        <p:spPr>
          <a:xfrm>
            <a:off x="4473274" y="2347192"/>
            <a:ext cx="2189018" cy="3416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Las lógicas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r>
              <a:rPr lang="es-MX" sz="2800" b="1" dirty="0" smtClean="0"/>
              <a:t>Las racionalidades </a:t>
            </a:r>
            <a:endParaRPr lang="es-MX" sz="2800" b="1" dirty="0"/>
          </a:p>
        </p:txBody>
      </p:sp>
      <p:sp>
        <p:nvSpPr>
          <p:cNvPr id="6" name="Flecha curvada hacia la derecha 5"/>
          <p:cNvSpPr/>
          <p:nvPr/>
        </p:nvSpPr>
        <p:spPr>
          <a:xfrm>
            <a:off x="4087091" y="5763492"/>
            <a:ext cx="1177636" cy="8174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5444836" y="6054438"/>
            <a:ext cx="5029200" cy="526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Diálogo intercultural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84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973669"/>
            <a:ext cx="9240982" cy="1035240"/>
          </a:xfrm>
        </p:spPr>
        <p:txBody>
          <a:bodyPr/>
          <a:lstStyle/>
          <a:p>
            <a:r>
              <a:rPr lang="es-MX" dirty="0" smtClean="0">
                <a:latin typeface="Arial Rounded MT Bold" panose="020F0704030504030204" pitchFamily="34" charset="0"/>
              </a:rPr>
              <a:t>Impacto en la formación de educadores</a:t>
            </a:r>
            <a:endParaRPr lang="es-MX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796556"/>
              </p:ext>
            </p:extLst>
          </p:nvPr>
        </p:nvGraphicFramePr>
        <p:xfrm>
          <a:off x="1696028" y="2298700"/>
          <a:ext cx="8824914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457"/>
                <a:gridCol w="4412457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800" dirty="0" smtClean="0"/>
                        <a:t>Licenciatura en Desarrollo Comunitario Integral (Tlapa de Comonfort, Gro.)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dirty="0" err="1" smtClean="0"/>
                        <a:t>Linea</a:t>
                      </a:r>
                      <a:r>
                        <a:rPr lang="es-MX" sz="2800" dirty="0" smtClean="0"/>
                        <a:t> de</a:t>
                      </a:r>
                      <a:r>
                        <a:rPr lang="es-MX" sz="2800" baseline="0" dirty="0" smtClean="0"/>
                        <a:t> Educación Comunitaria de la Licenciatura en Educación Indígena</a:t>
                      </a:r>
                      <a:endParaRPr lang="es-MX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800" b="1" dirty="0" smtClean="0"/>
                        <a:t>Enfoque culturalmente pertinente</a:t>
                      </a:r>
                      <a:endParaRPr lang="es-MX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b="1" dirty="0" smtClean="0">
                          <a:latin typeface="Arial Rounded MT Bold" panose="020F0704030504030204" pitchFamily="34" charset="0"/>
                        </a:rPr>
                        <a:t>Doble</a:t>
                      </a:r>
                      <a:r>
                        <a:rPr lang="es-MX" sz="2800" b="1" baseline="0" dirty="0" smtClean="0">
                          <a:latin typeface="Arial Rounded MT Bold" panose="020F0704030504030204" pitchFamily="34" charset="0"/>
                        </a:rPr>
                        <a:t> reflexividad </a:t>
                      </a:r>
                      <a:endParaRPr lang="es-MX" sz="28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800" dirty="0" smtClean="0">
                          <a:latin typeface="Arial Rounded MT Bold" panose="020F0704030504030204" pitchFamily="34" charset="0"/>
                        </a:rPr>
                        <a:t>La comunidad indígena como sujeto</a:t>
                      </a:r>
                      <a:endParaRPr lang="es-MX" sz="28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dirty="0" smtClean="0">
                          <a:latin typeface="Arial Rounded MT Bold" panose="020F0704030504030204" pitchFamily="34" charset="0"/>
                        </a:rPr>
                        <a:t>El educando indígena como sujeto</a:t>
                      </a:r>
                      <a:endParaRPr lang="es-MX" sz="28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MX" sz="2400" b="1" dirty="0" smtClean="0">
                          <a:latin typeface="Arial Rounded MT Bold" panose="020F0704030504030204" pitchFamily="34" charset="0"/>
                        </a:rPr>
                        <a:t>Compromiso con la comunidad  y respeto a estilos de vida</a:t>
                      </a:r>
                      <a:endParaRPr lang="es-MX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41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5400" dirty="0" smtClean="0"/>
              <a:t>¡</a:t>
            </a:r>
            <a:r>
              <a:rPr lang="es-MX" sz="5400" dirty="0" err="1" smtClean="0">
                <a:latin typeface="Arial Rounded MT Bold" panose="020F0704030504030204" pitchFamily="34" charset="0"/>
              </a:rPr>
              <a:t>Tlasokamate</a:t>
            </a:r>
            <a:r>
              <a:rPr lang="es-MX" sz="5400" dirty="0" smtClean="0">
                <a:latin typeface="Arial Rounded MT Bold" panose="020F0704030504030204" pitchFamily="34" charset="0"/>
              </a:rPr>
              <a:t> </a:t>
            </a:r>
            <a:r>
              <a:rPr lang="es-MX" sz="5400" dirty="0" err="1" smtClean="0">
                <a:latin typeface="Arial Rounded MT Bold" panose="020F0704030504030204" pitchFamily="34" charset="0"/>
              </a:rPr>
              <a:t>temachtik</a:t>
            </a:r>
            <a:r>
              <a:rPr lang="es-MX" sz="5400" dirty="0" smtClean="0">
                <a:latin typeface="Arial Rounded MT Bold" panose="020F0704030504030204" pitchFamily="34" charset="0"/>
              </a:rPr>
              <a:t>!</a:t>
            </a:r>
            <a:endParaRPr lang="es-MX" sz="5400" dirty="0">
              <a:latin typeface="Arial Rounded MT Bold" panose="020F07040305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pPr algn="r"/>
            <a:r>
              <a:rPr lang="es-MX" sz="4800" dirty="0" smtClean="0"/>
              <a:t>mtovar@upn.mx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1921601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128</TotalTime>
  <Words>154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 Unicode MS</vt:lpstr>
      <vt:lpstr>Arial</vt:lpstr>
      <vt:lpstr>Arial Rounded MT Bold</vt:lpstr>
      <vt:lpstr>Century Gothic</vt:lpstr>
      <vt:lpstr>Wingdings 3</vt:lpstr>
      <vt:lpstr>Sala de reuniones Ion</vt:lpstr>
      <vt:lpstr>Pluralidad epistémica y diálogo de saberes </vt:lpstr>
      <vt:lpstr>La interacción entre iguales</vt:lpstr>
      <vt:lpstr>¿Cómo formar para el diálogo?</vt:lpstr>
      <vt:lpstr>Hermenéutica diatópica</vt:lpstr>
      <vt:lpstr>Impacto en la formación de educadores</vt:lpstr>
      <vt:lpstr>¡Tlasokamate temachtik!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Pluralidad epistémica y diálogo de saberes</dc:title>
  <dc:creator>marcela tovar</dc:creator>
  <cp:lastModifiedBy>Area Academica 2</cp:lastModifiedBy>
  <cp:revision>8</cp:revision>
  <dcterms:created xsi:type="dcterms:W3CDTF">2018-03-06T17:43:55Z</dcterms:created>
  <dcterms:modified xsi:type="dcterms:W3CDTF">2018-03-07T13:19:40Z</dcterms:modified>
</cp:coreProperties>
</file>